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448" r:id="rId5"/>
    <p:sldId id="2450" r:id="rId6"/>
    <p:sldId id="259" r:id="rId7"/>
    <p:sldId id="2451" r:id="rId8"/>
    <p:sldId id="2457" r:id="rId9"/>
    <p:sldId id="2456" r:id="rId10"/>
    <p:sldId id="24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19" autoAdjust="0"/>
    <p:restoredTop sz="94291" autoAdjust="0"/>
  </p:normalViewPr>
  <p:slideViewPr>
    <p:cSldViewPr snapToGrid="0">
      <p:cViewPr varScale="1">
        <p:scale>
          <a:sx n="63" d="100"/>
          <a:sy n="63" d="100"/>
        </p:scale>
        <p:origin x="316" y="56"/>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 Gulyan" userId="f2022b48ebb4701c" providerId="LiveId" clId="{C7EF991A-89F1-4D74-B9CF-A92E43E8B596}"/>
    <pc:docChg chg="modSld">
      <pc:chgData name="Akshit Gulyan" userId="f2022b48ebb4701c" providerId="LiveId" clId="{C7EF991A-89F1-4D74-B9CF-A92E43E8B596}" dt="2022-11-15T04:21:34.811" v="0" actId="1076"/>
      <pc:docMkLst>
        <pc:docMk/>
      </pc:docMkLst>
      <pc:sldChg chg="modSp mod">
        <pc:chgData name="Akshit Gulyan" userId="f2022b48ebb4701c" providerId="LiveId" clId="{C7EF991A-89F1-4D74-B9CF-A92E43E8B596}" dt="2022-11-15T04:21:34.811" v="0" actId="1076"/>
        <pc:sldMkLst>
          <pc:docMk/>
          <pc:sldMk cId="3927832306" sldId="2448"/>
        </pc:sldMkLst>
        <pc:spChg chg="mod">
          <ac:chgData name="Akshit Gulyan" userId="f2022b48ebb4701c" providerId="LiveId" clId="{C7EF991A-89F1-4D74-B9CF-A92E43E8B596}" dt="2022-11-15T04:21:34.811" v="0" actId="1076"/>
          <ac:spMkLst>
            <pc:docMk/>
            <pc:sldMk cId="3927832306" sldId="2448"/>
            <ac:spMk id="12" creationId="{1C74CA93-E798-03F0-A976-8A0B456C64C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11/15/2022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tm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br>
              <a:rPr lang="en-US" dirty="0"/>
            </a:br>
            <a:br>
              <a:rPr lang="en-US" dirty="0"/>
            </a:br>
            <a:r>
              <a:rPr lang="en-US" sz="1400" b="1" dirty="0"/>
              <a:t>PRESENTS </a:t>
            </a:r>
            <a:br>
              <a:rPr lang="en-US" dirty="0"/>
            </a:br>
            <a:r>
              <a:rPr lang="en-US" dirty="0"/>
              <a:t>    </a:t>
            </a:r>
            <a:r>
              <a:rPr lang="en-US" b="1" dirty="0">
                <a:effectLst>
                  <a:outerShdw blurRad="38100" dist="38100" dir="2700000" algn="tl">
                    <a:srgbClr val="000000">
                      <a:alpha val="43137"/>
                    </a:srgbClr>
                  </a:outerShdw>
                </a:effectLst>
              </a:rPr>
              <a:t>KIET CONNECT </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8" y="5057534"/>
            <a:ext cx="4114800" cy="518795"/>
          </a:xfrm>
        </p:spPr>
        <p:txBody>
          <a:bodyPr/>
          <a:lstStyle/>
          <a:p>
            <a:r>
              <a:rPr lang="en-US" dirty="0"/>
              <a:t>BY TEAM LOADING </a:t>
            </a:r>
          </a:p>
        </p:txBody>
      </p:sp>
      <p:pic>
        <p:nvPicPr>
          <p:cNvPr id="11" name="Picture 10">
            <a:extLst>
              <a:ext uri="{FF2B5EF4-FFF2-40B4-BE49-F238E27FC236}">
                <a16:creationId xmlns:a16="http://schemas.microsoft.com/office/drawing/2014/main" id="{303DEE77-BC05-05C6-97A8-690D555796BE}"/>
              </a:ext>
            </a:extLst>
          </p:cNvPr>
          <p:cNvPicPr>
            <a:picLocks noChangeAspect="1"/>
          </p:cNvPicPr>
          <p:nvPr/>
        </p:nvPicPr>
        <p:blipFill>
          <a:blip r:embed="rId4"/>
          <a:stretch>
            <a:fillRect/>
          </a:stretch>
        </p:blipFill>
        <p:spPr>
          <a:xfrm>
            <a:off x="2685572" y="103308"/>
            <a:ext cx="6820852" cy="2457793"/>
          </a:xfrm>
          <a:prstGeom prst="rect">
            <a:avLst/>
          </a:prstGeom>
        </p:spPr>
      </p:pic>
      <p:sp>
        <p:nvSpPr>
          <p:cNvPr id="12" name="Rectangle 11">
            <a:extLst>
              <a:ext uri="{FF2B5EF4-FFF2-40B4-BE49-F238E27FC236}">
                <a16:creationId xmlns:a16="http://schemas.microsoft.com/office/drawing/2014/main" id="{1C74CA93-E798-03F0-A976-8A0B456C64CB}"/>
              </a:ext>
            </a:extLst>
          </p:cNvPr>
          <p:cNvSpPr/>
          <p:nvPr/>
        </p:nvSpPr>
        <p:spPr>
          <a:xfrm>
            <a:off x="7802880" y="942873"/>
            <a:ext cx="1444487" cy="2117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ln>
                <a:solidFill>
                  <a:schemeClr val="bg1"/>
                </a:solidFill>
              </a:ln>
              <a:solidFill>
                <a:schemeClr val="bg1"/>
              </a:solidFill>
            </a:endParaRPr>
          </a:p>
        </p:txBody>
      </p:sp>
      <p:pic>
        <p:nvPicPr>
          <p:cNvPr id="14" name="Picture 13">
            <a:extLst>
              <a:ext uri="{FF2B5EF4-FFF2-40B4-BE49-F238E27FC236}">
                <a16:creationId xmlns:a16="http://schemas.microsoft.com/office/drawing/2014/main" id="{E8C35100-C72B-BBD7-E544-54E15DE6CE52}"/>
              </a:ext>
            </a:extLst>
          </p:cNvPr>
          <p:cNvPicPr>
            <a:picLocks noChangeAspect="1"/>
          </p:cNvPicPr>
          <p:nvPr/>
        </p:nvPicPr>
        <p:blipFill>
          <a:blip r:embed="rId5"/>
          <a:stretch>
            <a:fillRect/>
          </a:stretch>
        </p:blipFill>
        <p:spPr>
          <a:xfrm>
            <a:off x="4038598" y="3798577"/>
            <a:ext cx="585106" cy="518795"/>
          </a:xfrm>
          <a:prstGeom prst="rect">
            <a:avLst/>
          </a:prstGeom>
        </p:spPr>
      </p:pic>
    </p:spTree>
    <p:extLst>
      <p:ext uri="{BB962C8B-B14F-4D97-AF65-F5344CB8AC3E}">
        <p14:creationId xmlns:p14="http://schemas.microsoft.com/office/powerpoint/2010/main" val="392783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bg/>
                                          </p:spTgt>
                                        </p:tgtEl>
                                        <p:attrNameLst>
                                          <p:attrName>style.visibility</p:attrName>
                                        </p:attrNameLst>
                                      </p:cBhvr>
                                      <p:to>
                                        <p:strVal val="visible"/>
                                      </p:to>
                                    </p:set>
                                    <p:animEffect transition="in" filter="fade">
                                      <p:cBhvr>
                                        <p:cTn id="22" dur="500"/>
                                        <p:tgtEl>
                                          <p:spTgt spid="7">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599" y="2986018"/>
            <a:ext cx="4114800" cy="421480"/>
          </a:xfrm>
        </p:spPr>
        <p:txBody>
          <a:bodyPr>
            <a:normAutofit/>
          </a:bodyPr>
          <a:lstStyle/>
          <a:p>
            <a:r>
              <a:rPr lang="en-US" dirty="0"/>
              <a:t>TEAM</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88125" y="596679"/>
            <a:ext cx="9215749" cy="1173482"/>
          </a:xfrm>
        </p:spPr>
        <p:txBody>
          <a:bodyPr/>
          <a:lstStyle/>
          <a:p>
            <a:r>
              <a:rPr lang="en-US" sz="6000" b="1" dirty="0"/>
              <a:t>AGENDA</a:t>
            </a:r>
          </a:p>
        </p:txBody>
      </p:sp>
      <p:sp>
        <p:nvSpPr>
          <p:cNvPr id="9" name="Title 4">
            <a:extLst>
              <a:ext uri="{FF2B5EF4-FFF2-40B4-BE49-F238E27FC236}">
                <a16:creationId xmlns:a16="http://schemas.microsoft.com/office/drawing/2014/main" id="{883B5C3E-8BDB-6E2E-2E07-FF5AB749E218}"/>
              </a:ext>
            </a:extLst>
          </p:cNvPr>
          <p:cNvSpPr txBox="1">
            <a:spLocks/>
          </p:cNvSpPr>
          <p:nvPr/>
        </p:nvSpPr>
        <p:spPr>
          <a:xfrm>
            <a:off x="4038599" y="2177244"/>
            <a:ext cx="4114800" cy="421480"/>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rmAutofit/>
          </a:bodyPr>
          <a:lstStyle>
            <a:lvl1pPr algn="ctr" defTabSz="914400" rtl="0" eaLnBrk="1" latinLnBrk="0" hangingPunct="1">
              <a:lnSpc>
                <a:spcPct val="100000"/>
              </a:lnSpc>
              <a:spcBef>
                <a:spcPct val="0"/>
              </a:spcBef>
              <a:buNone/>
              <a:defRPr sz="1400" kern="1200" cap="all" spc="300" baseline="0">
                <a:solidFill>
                  <a:schemeClr val="tx1"/>
                </a:solidFill>
                <a:latin typeface="+mn-lt"/>
                <a:ea typeface="+mj-ea"/>
                <a:cs typeface="+mj-cs"/>
              </a:defRPr>
            </a:lvl1pPr>
          </a:lstStyle>
          <a:p>
            <a:r>
              <a:rPr lang="en-US"/>
              <a:t>INTRODUCTION</a:t>
            </a:r>
            <a:endParaRPr lang="en-US" dirty="0"/>
          </a:p>
        </p:txBody>
      </p:sp>
      <p:sp>
        <p:nvSpPr>
          <p:cNvPr id="10" name="Title 4">
            <a:extLst>
              <a:ext uri="{FF2B5EF4-FFF2-40B4-BE49-F238E27FC236}">
                <a16:creationId xmlns:a16="http://schemas.microsoft.com/office/drawing/2014/main" id="{1414537C-3A67-D42E-3D9C-0CA93DC49AAE}"/>
              </a:ext>
            </a:extLst>
          </p:cNvPr>
          <p:cNvSpPr txBox="1">
            <a:spLocks/>
          </p:cNvSpPr>
          <p:nvPr/>
        </p:nvSpPr>
        <p:spPr>
          <a:xfrm>
            <a:off x="4038599" y="3799926"/>
            <a:ext cx="4114800" cy="421480"/>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rmAutofit/>
          </a:bodyPr>
          <a:lstStyle>
            <a:lvl1pPr algn="ctr" defTabSz="914400" rtl="0" eaLnBrk="1" latinLnBrk="0" hangingPunct="1">
              <a:lnSpc>
                <a:spcPct val="100000"/>
              </a:lnSpc>
              <a:spcBef>
                <a:spcPct val="0"/>
              </a:spcBef>
              <a:buNone/>
              <a:defRPr sz="1400" kern="1200" cap="all" spc="300" baseline="0">
                <a:solidFill>
                  <a:schemeClr val="tx1"/>
                </a:solidFill>
                <a:latin typeface="+mn-lt"/>
                <a:ea typeface="+mj-ea"/>
                <a:cs typeface="+mj-cs"/>
              </a:defRPr>
            </a:lvl1pPr>
          </a:lstStyle>
          <a:p>
            <a:r>
              <a:rPr lang="en-US" dirty="0"/>
              <a:t>IDEA</a:t>
            </a:r>
          </a:p>
        </p:txBody>
      </p:sp>
      <p:sp>
        <p:nvSpPr>
          <p:cNvPr id="11" name="Title 4">
            <a:extLst>
              <a:ext uri="{FF2B5EF4-FFF2-40B4-BE49-F238E27FC236}">
                <a16:creationId xmlns:a16="http://schemas.microsoft.com/office/drawing/2014/main" id="{D06B7B31-542E-19C5-AEE6-C09D191BA72D}"/>
              </a:ext>
            </a:extLst>
          </p:cNvPr>
          <p:cNvSpPr txBox="1">
            <a:spLocks/>
          </p:cNvSpPr>
          <p:nvPr/>
        </p:nvSpPr>
        <p:spPr>
          <a:xfrm>
            <a:off x="4038599" y="4598603"/>
            <a:ext cx="4114800" cy="421480"/>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rmAutofit/>
          </a:bodyPr>
          <a:lstStyle>
            <a:lvl1pPr algn="ctr" defTabSz="914400" rtl="0" eaLnBrk="1" latinLnBrk="0" hangingPunct="1">
              <a:lnSpc>
                <a:spcPct val="100000"/>
              </a:lnSpc>
              <a:spcBef>
                <a:spcPct val="0"/>
              </a:spcBef>
              <a:buNone/>
              <a:defRPr sz="1400" kern="1200" cap="all" spc="300" baseline="0">
                <a:solidFill>
                  <a:schemeClr val="tx1"/>
                </a:solidFill>
                <a:latin typeface="+mn-lt"/>
                <a:ea typeface="+mj-ea"/>
                <a:cs typeface="+mj-cs"/>
              </a:defRPr>
            </a:lvl1pPr>
          </a:lstStyle>
          <a:p>
            <a:r>
              <a:rPr lang="en-US" dirty="0"/>
              <a:t>GLANCE</a:t>
            </a:r>
          </a:p>
        </p:txBody>
      </p:sp>
      <p:sp>
        <p:nvSpPr>
          <p:cNvPr id="12" name="Title 4">
            <a:extLst>
              <a:ext uri="{FF2B5EF4-FFF2-40B4-BE49-F238E27FC236}">
                <a16:creationId xmlns:a16="http://schemas.microsoft.com/office/drawing/2014/main" id="{BCE8F92D-A3E5-4DC4-5648-D24FA4761A39}"/>
              </a:ext>
            </a:extLst>
          </p:cNvPr>
          <p:cNvSpPr txBox="1">
            <a:spLocks/>
          </p:cNvSpPr>
          <p:nvPr/>
        </p:nvSpPr>
        <p:spPr>
          <a:xfrm>
            <a:off x="4038599" y="5306821"/>
            <a:ext cx="4114800" cy="421480"/>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rmAutofit/>
          </a:bodyPr>
          <a:lstStyle>
            <a:lvl1pPr algn="ctr" defTabSz="914400" rtl="0" eaLnBrk="1" latinLnBrk="0" hangingPunct="1">
              <a:lnSpc>
                <a:spcPct val="100000"/>
              </a:lnSpc>
              <a:spcBef>
                <a:spcPct val="0"/>
              </a:spcBef>
              <a:buNone/>
              <a:defRPr sz="1400" kern="1200" cap="all" spc="300" baseline="0">
                <a:solidFill>
                  <a:schemeClr val="tx1"/>
                </a:solidFill>
                <a:latin typeface="+mn-lt"/>
                <a:ea typeface="+mj-ea"/>
                <a:cs typeface="+mj-cs"/>
              </a:defRPr>
            </a:lvl1pPr>
          </a:lstStyle>
          <a:p>
            <a:r>
              <a:rPr lang="en-US" dirty="0"/>
              <a:t>CLOSING</a:t>
            </a:r>
          </a:p>
        </p:txBody>
      </p:sp>
    </p:spTree>
    <p:extLst>
      <p:ext uri="{BB962C8B-B14F-4D97-AF65-F5344CB8AC3E}">
        <p14:creationId xmlns:p14="http://schemas.microsoft.com/office/powerpoint/2010/main" val="83977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build="p"/>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923720" y="453037"/>
            <a:ext cx="5897218" cy="884238"/>
          </a:xfrm>
        </p:spPr>
        <p:txBody>
          <a:bodyPr/>
          <a:lstStyle/>
          <a:p>
            <a:r>
              <a:rPr lang="en-US" b="1" dirty="0">
                <a:effectLst>
                  <a:outerShdw blurRad="38100" dist="38100" dir="2700000" algn="tl">
                    <a:srgbClr val="000000">
                      <a:alpha val="43137"/>
                    </a:srgbClr>
                  </a:outerShdw>
                </a:effectLst>
              </a:rPr>
              <a:t>          </a:t>
            </a:r>
            <a:r>
              <a:rPr lang="en-US" sz="4400" b="1" dirty="0">
                <a:effectLst>
                  <a:outerShdw blurRad="38100" dist="38100" dir="2700000" algn="tl">
                    <a:srgbClr val="000000">
                      <a:alpha val="43137"/>
                    </a:srgbClr>
                  </a:outerShdw>
                </a:effectLst>
              </a:rPr>
              <a:t>INTRODUCTION</a:t>
            </a:r>
            <a:endParaRPr lang="en-US" b="1" dirty="0">
              <a:effectLst>
                <a:outerShdw blurRad="38100" dist="38100" dir="2700000" algn="tl">
                  <a:srgbClr val="000000">
                    <a:alpha val="43137"/>
                  </a:srgbClr>
                </a:outerShdw>
              </a:effectLst>
            </a:endParaRP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l="23617" r="23617"/>
          <a:stretch/>
        </p:blipFill>
        <p:spPr>
          <a:prstGeom prst="rect">
            <a:avLst/>
          </a:prstGeom>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7178039" y="1836010"/>
            <a:ext cx="3017520" cy="464871"/>
          </a:xfrm>
        </p:spPr>
        <p:txBody>
          <a:bodyPr/>
          <a:lstStyle/>
          <a:p>
            <a:r>
              <a:rPr lang="en-US" dirty="0"/>
              <a:t>KIET CONNECT </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5999" y="2799617"/>
            <a:ext cx="5552661" cy="3322887"/>
          </a:xfrm>
        </p:spPr>
        <p:txBody>
          <a:bodyPr>
            <a:normAutofit fontScale="92500" lnSpcReduction="20000"/>
          </a:bodyPr>
          <a:lstStyle/>
          <a:p>
            <a:pPr marL="0" indent="0">
              <a:buNone/>
            </a:pPr>
            <a:r>
              <a:rPr lang="en-US" dirty="0"/>
              <a:t>TEAM LOADING PRESENTS OUR PLATFORM KIET CONNECT, AN INNOVATIVE STEP TOWARDS NEW WAY OF LEARNING AND CONNECTING.</a:t>
            </a:r>
          </a:p>
          <a:p>
            <a:pPr marL="0" indent="0">
              <a:buNone/>
            </a:pPr>
            <a:r>
              <a:rPr lang="en-US" dirty="0"/>
              <a:t>AT THIS PLATFORM STUDENTS FROM OUR COLLEGE WITH DIFFERENT TECHNICAL SKILL CAN CONNECT EACH OTHER AND FORM THEIR OWN TEAM OR COLLABORATE WITH OTHER TEAMS </a:t>
            </a:r>
          </a:p>
          <a:p>
            <a:pPr marL="0" indent="0">
              <a:buNone/>
            </a:pPr>
            <a:r>
              <a:rPr lang="en-US" dirty="0"/>
              <a:t>TO 	-&gt;COMPETE IN COMPETITIONS SUCH AS HACKATHONS</a:t>
            </a:r>
          </a:p>
          <a:p>
            <a:pPr marL="0" indent="0">
              <a:buNone/>
            </a:pPr>
            <a:r>
              <a:rPr lang="en-US" dirty="0"/>
              <a:t>	-&gt;FOR COMMUNITY OR COLLABORATIVE LEARNING  </a:t>
            </a:r>
          </a:p>
          <a:p>
            <a:pPr marL="0" indent="0">
              <a:buNone/>
            </a:pPr>
            <a:r>
              <a:rPr lang="en-US" dirty="0"/>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1000"/>
                                        <p:tgtEl>
                                          <p:spTgt spid="9">
                                            <p:txEl>
                                              <p:pRg st="2" end="2"/>
                                            </p:txEl>
                                          </p:spTgt>
                                        </p:tgtEl>
                                      </p:cBhvr>
                                    </p:animEffect>
                                    <p:anim calcmode="lin" valueType="num">
                                      <p:cBhvr>
                                        <p:cTn id="27"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1000"/>
                                        <p:tgtEl>
                                          <p:spTgt spid="9">
                                            <p:txEl>
                                              <p:pRg st="3" end="3"/>
                                            </p:txEl>
                                          </p:spTgt>
                                        </p:tgtEl>
                                      </p:cBhvr>
                                    </p:animEffect>
                                    <p:anim calcmode="lin" valueType="num">
                                      <p:cBhvr>
                                        <p:cTn id="34"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xEl>
                                              <p:pRg st="4" end="4"/>
                                            </p:txEl>
                                          </p:spTgt>
                                        </p:tgtEl>
                                        <p:attrNameLst>
                                          <p:attrName>style.visibility</p:attrName>
                                        </p:attrNameLst>
                                      </p:cBhvr>
                                      <p:to>
                                        <p:strVal val="visible"/>
                                      </p:to>
                                    </p:set>
                                    <p:animEffect transition="in" filter="fade">
                                      <p:cBhvr>
                                        <p:cTn id="40" dur="1000"/>
                                        <p:tgtEl>
                                          <p:spTgt spid="9">
                                            <p:txEl>
                                              <p:pRg st="4" end="4"/>
                                            </p:txEl>
                                          </p:spTgt>
                                        </p:tgtEl>
                                      </p:cBhvr>
                                    </p:animEffect>
                                    <p:anim calcmode="lin" valueType="num">
                                      <p:cBhvr>
                                        <p:cTn id="41"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179130"/>
            <a:ext cx="5251450" cy="770151"/>
          </a:xfrm>
        </p:spPr>
        <p:txBody>
          <a:bodyPr>
            <a:noAutofit/>
          </a:bodyPr>
          <a:lstStyle/>
          <a:p>
            <a:r>
              <a:rPr lang="en-US" sz="4800" b="1" dirty="0">
                <a:solidFill>
                  <a:srgbClr val="FF0000"/>
                </a:solidFill>
                <a:effectLst>
                  <a:outerShdw blurRad="38100" dist="38100" dir="2700000" algn="tl">
                    <a:srgbClr val="000000">
                      <a:alpha val="43137"/>
                    </a:srgbClr>
                  </a:outerShdw>
                </a:effectLst>
              </a:rPr>
              <a:t>TEAM MEMBERS</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196909" y="2528857"/>
            <a:ext cx="4656621" cy="330543"/>
          </a:xfrm>
        </p:spPr>
        <p:txBody>
          <a:bodyPr/>
          <a:lstStyle/>
          <a:p>
            <a:r>
              <a:rPr lang="en-US" dirty="0"/>
              <a:t>AKSHAT AWASTHI</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4" name="Text Placeholder 1">
            <a:extLst>
              <a:ext uri="{FF2B5EF4-FFF2-40B4-BE49-F238E27FC236}">
                <a16:creationId xmlns:a16="http://schemas.microsoft.com/office/drawing/2014/main" id="{9318DEB1-10DE-10CB-2D77-CF9B041FE9E9}"/>
              </a:ext>
            </a:extLst>
          </p:cNvPr>
          <p:cNvSpPr txBox="1">
            <a:spLocks/>
          </p:cNvSpPr>
          <p:nvPr/>
        </p:nvSpPr>
        <p:spPr>
          <a:xfrm>
            <a:off x="6196908" y="3275804"/>
            <a:ext cx="4656621" cy="330543"/>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AKSHIT GULYAN</a:t>
            </a:r>
          </a:p>
        </p:txBody>
      </p:sp>
      <p:sp>
        <p:nvSpPr>
          <p:cNvPr id="5" name="Text Placeholder 1">
            <a:extLst>
              <a:ext uri="{FF2B5EF4-FFF2-40B4-BE49-F238E27FC236}">
                <a16:creationId xmlns:a16="http://schemas.microsoft.com/office/drawing/2014/main" id="{43257B07-797C-EBBC-D3E2-1C1921AF0542}"/>
              </a:ext>
            </a:extLst>
          </p:cNvPr>
          <p:cNvSpPr txBox="1">
            <a:spLocks/>
          </p:cNvSpPr>
          <p:nvPr/>
        </p:nvSpPr>
        <p:spPr>
          <a:xfrm>
            <a:off x="6196908" y="3997488"/>
            <a:ext cx="4656621" cy="330543"/>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SARTHAK DUBEY</a:t>
            </a:r>
          </a:p>
        </p:txBody>
      </p:sp>
      <p:sp>
        <p:nvSpPr>
          <p:cNvPr id="7" name="Text Placeholder 1">
            <a:extLst>
              <a:ext uri="{FF2B5EF4-FFF2-40B4-BE49-F238E27FC236}">
                <a16:creationId xmlns:a16="http://schemas.microsoft.com/office/drawing/2014/main" id="{8B20C42E-21ED-90C9-F284-FCEE49E69E60}"/>
              </a:ext>
            </a:extLst>
          </p:cNvPr>
          <p:cNvSpPr txBox="1">
            <a:spLocks/>
          </p:cNvSpPr>
          <p:nvPr/>
        </p:nvSpPr>
        <p:spPr>
          <a:xfrm>
            <a:off x="6196908" y="4735172"/>
            <a:ext cx="4656621" cy="330543"/>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HARSH VARDHAN GUPTA</a:t>
            </a:r>
          </a:p>
        </p:txBody>
      </p:sp>
      <p:pic>
        <p:nvPicPr>
          <p:cNvPr id="20" name="Picture Placeholder 7" descr="group of people at a conference table">
            <a:extLst>
              <a:ext uri="{FF2B5EF4-FFF2-40B4-BE49-F238E27FC236}">
                <a16:creationId xmlns:a16="http://schemas.microsoft.com/office/drawing/2014/main" id="{70BED917-48F6-757B-DE8A-0CF2D25AB061}"/>
              </a:ext>
            </a:extLst>
          </p:cNvPr>
          <p:cNvPicPr>
            <a:picLocks noChangeAspect="1"/>
          </p:cNvPicPr>
          <p:nvPr/>
        </p:nvPicPr>
        <p:blipFill rotWithShape="1">
          <a:blip r:embed="rId2"/>
          <a:srcRect l="20370" r="20370"/>
          <a:stretch/>
        </p:blipFill>
        <p:spPr>
          <a:xfrm>
            <a:off x="0" y="0"/>
            <a:ext cx="6096000" cy="6886431"/>
          </a:xfrm>
          <a:prstGeom prst="rect">
            <a:avLst/>
          </a:prstGeom>
        </p:spPr>
      </p:pic>
      <p:sp>
        <p:nvSpPr>
          <p:cNvPr id="8" name="Text Placeholder 1">
            <a:extLst>
              <a:ext uri="{FF2B5EF4-FFF2-40B4-BE49-F238E27FC236}">
                <a16:creationId xmlns:a16="http://schemas.microsoft.com/office/drawing/2014/main" id="{0CA0AA35-E56A-D949-B796-7749A3DE1050}"/>
              </a:ext>
            </a:extLst>
          </p:cNvPr>
          <p:cNvSpPr txBox="1">
            <a:spLocks/>
          </p:cNvSpPr>
          <p:nvPr/>
        </p:nvSpPr>
        <p:spPr>
          <a:xfrm>
            <a:off x="6196909" y="2530996"/>
            <a:ext cx="4656621" cy="330543"/>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AKSHAT AWASTHI</a:t>
            </a:r>
          </a:p>
        </p:txBody>
      </p:sp>
      <p:sp>
        <p:nvSpPr>
          <p:cNvPr id="9" name="Text Placeholder 1">
            <a:extLst>
              <a:ext uri="{FF2B5EF4-FFF2-40B4-BE49-F238E27FC236}">
                <a16:creationId xmlns:a16="http://schemas.microsoft.com/office/drawing/2014/main" id="{4948F222-82DE-F0F2-76E9-3788DF6EF16F}"/>
              </a:ext>
            </a:extLst>
          </p:cNvPr>
          <p:cNvSpPr txBox="1">
            <a:spLocks/>
          </p:cNvSpPr>
          <p:nvPr/>
        </p:nvSpPr>
        <p:spPr>
          <a:xfrm>
            <a:off x="6196908" y="3277943"/>
            <a:ext cx="4656621" cy="330543"/>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AKSHIT GULYAN</a:t>
            </a:r>
          </a:p>
        </p:txBody>
      </p:sp>
    </p:spTree>
    <p:extLst>
      <p:ext uri="{BB962C8B-B14F-4D97-AF65-F5344CB8AC3E}">
        <p14:creationId xmlns:p14="http://schemas.microsoft.com/office/powerpoint/2010/main" val="294476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1452880"/>
            <a:ext cx="5770880" cy="5974080"/>
          </a:xfrm>
        </p:spPr>
        <p:txBody>
          <a:bodyPr>
            <a:normAutofit/>
          </a:bodyPr>
          <a:lstStyle/>
          <a:p>
            <a:pPr algn="ctr"/>
            <a:r>
              <a:rPr lang="en-US" sz="1800" dirty="0"/>
              <a:t>THE MAIN IDEA BEHIND THIS PROJECT IS THAT SOMETIMES SOME OF US ARE  UNABLE TO GET IN ANY CLUB AND DON’T GET THE SUPPORT THAT WE NEED.</a:t>
            </a:r>
            <a:br>
              <a:rPr lang="en-US" sz="1800" dirty="0"/>
            </a:br>
            <a:r>
              <a:rPr lang="en-US" sz="1800" dirty="0"/>
              <a:t>SO WE AT KIET CONNECT SOLVE THIS ISSUE</a:t>
            </a:r>
            <a:br>
              <a:rPr lang="en-US" sz="1800" dirty="0"/>
            </a:br>
            <a:r>
              <a:rPr lang="en-US" sz="1800" dirty="0"/>
              <a:t>-&gt; HERE KIET’S STUDENTS CAN REGISTER THEMSELVES USING KIET ID AND JOIN ANY TEAM IN THE LISTED ONE</a:t>
            </a:r>
            <a:br>
              <a:rPr lang="en-US" sz="1800" dirty="0"/>
            </a:br>
            <a:r>
              <a:rPr lang="en-US" sz="1800" dirty="0"/>
              <a:t>-&gt;PEOPLE CAN FIND TEAM MEMBERS FOR THEIR TEAM ACCORDING TO THEIR REQUIRED SKILLS.</a:t>
            </a:r>
            <a:br>
              <a:rPr lang="en-US" sz="1800" dirty="0"/>
            </a:br>
            <a:r>
              <a:rPr lang="en-US" sz="1800" dirty="0"/>
              <a:t>-&gt;THEY CAN CONNECT WITH THEIR SENIORS.</a:t>
            </a:r>
            <a:br>
              <a:rPr lang="en-US" sz="1800" dirty="0"/>
            </a:br>
            <a:r>
              <a:rPr lang="en-US" sz="1800" dirty="0"/>
              <a:t>-&gt;CAN COMPETE AND LEARN WITH OTHERS.</a:t>
            </a:r>
            <a:br>
              <a:rPr lang="en-US" sz="1800" dirty="0"/>
            </a:br>
            <a:r>
              <a:rPr lang="en-US" sz="1800" dirty="0"/>
              <a:t>-&gt;CAN PARTICIPATE INTO VARIOUS INTERACTIVE SESSION AND LEARNING COURSES.</a:t>
            </a:r>
            <a:br>
              <a:rPr lang="en-US" sz="1800" dirty="0"/>
            </a:br>
            <a:br>
              <a:rPr lang="en-US" sz="1800" dirty="0"/>
            </a:br>
            <a:br>
              <a:rPr lang="en-US" sz="1800" dirty="0"/>
            </a:br>
            <a:r>
              <a:rPr lang="en-US" sz="1800" dirty="0"/>
              <a:t> </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0370" r="20370"/>
          <a:stretch/>
        </p:blipFill>
        <p:spPr>
          <a:xfrm>
            <a:off x="0" y="0"/>
            <a:ext cx="5770880" cy="6867922"/>
          </a:xfrm>
          <a:prstGeom prst="rect">
            <a:avLst/>
          </a:prstGeom>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583748"/>
            <a:ext cx="5658678" cy="980009"/>
          </a:xfrm>
        </p:spPr>
        <p:txBody>
          <a:bodyPr/>
          <a:lstStyle/>
          <a:p>
            <a:r>
              <a:rPr lang="en-US" sz="8800" b="1" spc="300" dirty="0"/>
              <a:t>IDEA</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982031" y="104471"/>
            <a:ext cx="5897218" cy="884238"/>
          </a:xfrm>
        </p:spPr>
        <p:txBody>
          <a:bodyPr/>
          <a:lstStyle/>
          <a:p>
            <a:r>
              <a:rPr lang="en-US" sz="5400" b="1" dirty="0"/>
              <a:t>	    CLOSING</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srcRect l="23552" t="1" r="23880" b="327"/>
          <a:stretch/>
        </p:blipFill>
        <p:spPr>
          <a:xfrm>
            <a:off x="0" y="0"/>
            <a:ext cx="5416550" cy="6858000"/>
          </a:xfrm>
          <a:prstGeom prst="rect">
            <a:avLst/>
          </a:prstGeo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5783249" y="1378065"/>
            <a:ext cx="6096000" cy="5002415"/>
          </a:xfrm>
          <a:noFill/>
        </p:spPr>
        <p:txBody>
          <a:bodyPr>
            <a:normAutofit fontScale="92500" lnSpcReduction="10000"/>
          </a:bodyPr>
          <a:lstStyle/>
          <a:p>
            <a:pPr marL="0" indent="0" algn="ctr">
              <a:buNone/>
            </a:pPr>
            <a:r>
              <a:rPr lang="en-US" sz="1800" cap="all" spc="300" dirty="0">
                <a:latin typeface="+mj-lt"/>
                <a:ea typeface="+mj-ea"/>
                <a:cs typeface="+mj-cs"/>
              </a:rPr>
              <a:t>at last in this growing tech era it is VERY  important for every student to match the pace of technology for their future placements and technical skillS and we AT kiet connect are here to help every one.</a:t>
            </a:r>
          </a:p>
          <a:p>
            <a:pPr marL="0" indent="0" algn="ctr">
              <a:buNone/>
            </a:pPr>
            <a:r>
              <a:rPr lang="en-US" sz="1800" cap="all" spc="300" dirty="0">
                <a:latin typeface="+mj-lt"/>
                <a:ea typeface="+mj-ea"/>
                <a:cs typeface="+mj-cs"/>
              </a:rPr>
              <a:t>We are a platform at developing stage and hoping maximum participation from students IN FUTURE.</a:t>
            </a:r>
          </a:p>
          <a:p>
            <a:pPr marL="0" indent="0" algn="ctr">
              <a:buNone/>
            </a:pPr>
            <a:r>
              <a:rPr lang="en-US" sz="1800" cap="all" spc="300" dirty="0">
                <a:latin typeface="+mj-lt"/>
                <a:ea typeface="+mj-ea"/>
                <a:cs typeface="+mj-cs"/>
              </a:rPr>
              <a:t>So we welcome every one with warm hearts and open doors </a:t>
            </a:r>
          </a:p>
          <a:p>
            <a:pPr marL="0" indent="0" algn="ctr">
              <a:buNone/>
            </a:pPr>
            <a:endParaRPr lang="en-US" sz="1800" cap="all" spc="300" dirty="0">
              <a:latin typeface="+mj-lt"/>
              <a:ea typeface="+mj-ea"/>
              <a:cs typeface="+mj-cs"/>
            </a:endParaRPr>
          </a:p>
          <a:p>
            <a:pPr marL="0" indent="0" algn="ctr">
              <a:buNone/>
            </a:pPr>
            <a:r>
              <a:rPr lang="en-US" sz="1800" cap="all" spc="300" dirty="0">
                <a:solidFill>
                  <a:schemeClr val="bg1"/>
                </a:solidFill>
                <a:latin typeface="+mj-lt"/>
                <a:ea typeface="+mj-ea"/>
                <a:cs typeface="+mj-cs"/>
              </a:rPr>
              <a:t> team loading…</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4" name="Rectangle 3">
            <a:extLst>
              <a:ext uri="{FF2B5EF4-FFF2-40B4-BE49-F238E27FC236}">
                <a16:creationId xmlns:a16="http://schemas.microsoft.com/office/drawing/2014/main" id="{CC42F6A6-3F2C-B5D7-21C6-09D793A30F51}"/>
              </a:ext>
            </a:extLst>
          </p:cNvPr>
          <p:cNvSpPr/>
          <p:nvPr/>
        </p:nvSpPr>
        <p:spPr>
          <a:xfrm>
            <a:off x="5982031" y="6200876"/>
            <a:ext cx="3172129" cy="657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51689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br>
              <a:rPr lang="en-US" dirty="0"/>
            </a:br>
            <a:br>
              <a:rPr lang="en-US" dirty="0"/>
            </a:br>
            <a:r>
              <a:rPr lang="en-US" sz="1400" b="1" dirty="0"/>
              <a:t> </a:t>
            </a:r>
            <a:br>
              <a:rPr lang="en-US" dirty="0"/>
            </a:br>
            <a:r>
              <a:rPr lang="en-US" dirty="0"/>
              <a:t>    </a:t>
            </a:r>
            <a:endParaRPr lang="en-US" b="1" dirty="0">
              <a:effectLst>
                <a:outerShdw blurRad="38100" dist="38100" dir="2700000" algn="tl">
                  <a:srgbClr val="000000">
                    <a:alpha val="43137"/>
                  </a:srgbClr>
                </a:outerShdw>
              </a:effectLst>
            </a:endParaRPr>
          </a:p>
        </p:txBody>
      </p:sp>
      <p:pic>
        <p:nvPicPr>
          <p:cNvPr id="5" name="Graphic 4" descr="Laptop with phone and calculator">
            <a:extLst>
              <a:ext uri="{FF2B5EF4-FFF2-40B4-BE49-F238E27FC236}">
                <a16:creationId xmlns:a16="http://schemas.microsoft.com/office/drawing/2014/main" id="{D68E13AD-735C-BEF6-661A-72B21B062C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5440" y="1016000"/>
            <a:ext cx="4455160" cy="4455160"/>
          </a:xfrm>
          <a:prstGeom prst="rect">
            <a:avLst/>
          </a:prstGeom>
        </p:spPr>
      </p:pic>
      <p:pic>
        <p:nvPicPr>
          <p:cNvPr id="15" name="Picture 14">
            <a:extLst>
              <a:ext uri="{FF2B5EF4-FFF2-40B4-BE49-F238E27FC236}">
                <a16:creationId xmlns:a16="http://schemas.microsoft.com/office/drawing/2014/main" id="{3FB0B54A-EF9A-7601-F0FC-8EAFB94B378A}"/>
              </a:ext>
            </a:extLst>
          </p:cNvPr>
          <p:cNvPicPr>
            <a:picLocks noChangeAspect="1"/>
          </p:cNvPicPr>
          <p:nvPr/>
        </p:nvPicPr>
        <p:blipFill>
          <a:blip r:embed="rId6"/>
          <a:stretch>
            <a:fillRect/>
          </a:stretch>
        </p:blipFill>
        <p:spPr>
          <a:xfrm>
            <a:off x="808040" y="1290320"/>
            <a:ext cx="4826000" cy="4826000"/>
          </a:xfrm>
          <a:prstGeom prst="rect">
            <a:avLst/>
          </a:prstGeom>
        </p:spPr>
      </p:pic>
    </p:spTree>
    <p:extLst>
      <p:ext uri="{BB962C8B-B14F-4D97-AF65-F5344CB8AC3E}">
        <p14:creationId xmlns:p14="http://schemas.microsoft.com/office/powerpoint/2010/main" val="6818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purl.org/dc/elements/1.1/"/>
    <ds:schemaRef ds:uri="http://schemas.microsoft.com/office/2006/metadata/properties"/>
    <ds:schemaRef ds:uri="16c05727-aa75-4e4a-9b5f-8a80a1165891"/>
    <ds:schemaRef ds:uri="http://schemas.microsoft.com/office/infopath/2007/PartnerControls"/>
    <ds:schemaRef ds:uri="http://schemas.microsoft.com/office/2006/documentManagement/types"/>
    <ds:schemaRef ds:uri="71af3243-3dd4-4a8d-8c0d-dd76da1f02a5"/>
    <ds:schemaRef ds:uri="http://purl.org/dc/dcmitype/"/>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tf55661986_win32</Template>
  <TotalTime>203</TotalTime>
  <Words>287</Words>
  <Application>Microsoft Office PowerPoint</Application>
  <PresentationFormat>Widescreen</PresentationFormat>
  <Paragraphs>37</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Office Theme</vt:lpstr>
      <vt:lpstr>  PRESENTS      KIET CONNECT </vt:lpstr>
      <vt:lpstr>TEAM</vt:lpstr>
      <vt:lpstr>          INTRODUCTION</vt:lpstr>
      <vt:lpstr>TEAM MEMBERS</vt:lpstr>
      <vt:lpstr>THE MAIN IDEA BEHIND THIS PROJECT IS THAT SOMETIMES SOME OF US ARE  UNABLE TO GET IN ANY CLUB AND DON’T GET THE SUPPORT THAT WE NEED. SO WE AT KIET CONNECT SOLVE THIS ISSUE -&gt; HERE KIET’S STUDENTS CAN REGISTER THEMSELVES USING KIET ID AND JOIN ANY TEAM IN THE LISTED ONE -&gt;PEOPLE CAN FIND TEAM MEMBERS FOR THEIR TEAM ACCORDING TO THEIR REQUIRED SKILLS. -&gt;THEY CAN CONNECT WITH THEIR SENIORS. -&gt;CAN COMPETE AND LEARN WITH OTHERS. -&gt;CAN PARTICIPATE INTO VARIOUS INTERACTIVE SESSION AND LEARNING COURSES.    </vt:lpstr>
      <vt:lpstr>     CLOSING</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PRESENTS      KIET CONNECT</dc:title>
  <dc:creator>HP</dc:creator>
  <cp:lastModifiedBy>Akshit Gulyan</cp:lastModifiedBy>
  <cp:revision>3</cp:revision>
  <dcterms:created xsi:type="dcterms:W3CDTF">2022-11-14T16:40:24Z</dcterms:created>
  <dcterms:modified xsi:type="dcterms:W3CDTF">2022-11-15T04:21:43Z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